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18" Type="http://schemas.openxmlformats.org/officeDocument/2006/relationships/customXml" Target="../customXml/item1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20" Type="http://schemas.openxmlformats.org/officeDocument/2006/relationships/customXml" Target="../customXml/item3.xml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1893761c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1893761c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26e3db4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26e3db4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666ca10e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666ca10e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666ca10e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666ca10e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1893761c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1893761c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1893761c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1893761c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1893761cc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1893761cc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2580b844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2580b844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1893761cc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1893761cc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1893761cc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1893761cc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1893761cc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1893761c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43051" y="0"/>
            <a:ext cx="1156275" cy="1496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1" Type="http://schemas.openxmlformats.org/officeDocument/2006/relationships/hyperlink" Target="https://docs.google.com/document/d/1PJtdkrHgHT8GY2cKd9pZaBIrFwI5YiKlD1uHK1xvnGo/edit?usp=sharing" TargetMode="External"/><Relationship Id="rId10" Type="http://schemas.openxmlformats.org/officeDocument/2006/relationships/hyperlink" Target="https://at.csudh.edu/conference/" TargetMode="External"/><Relationship Id="rId13" Type="http://schemas.openxmlformats.org/officeDocument/2006/relationships/hyperlink" Target="https://www.3cmediasolutions.org/" TargetMode="External"/><Relationship Id="rId12" Type="http://schemas.openxmlformats.org/officeDocument/2006/relationships/hyperlink" Target="http://www.compton.edu/academics/distance-ed/Documents/Distance%20Education%20Ad%20Hoc%20Committee%20Minutes%20120616.pdf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onlinenetworkofeducators.org/wp-content/uploads/2018/07/FF-Flyer-letter-3.pdf" TargetMode="External"/><Relationship Id="rId4" Type="http://schemas.openxmlformats.org/officeDocument/2006/relationships/hyperlink" Target="https://www.youtube.com/user/atonefortraining" TargetMode="External"/><Relationship Id="rId9" Type="http://schemas.openxmlformats.org/officeDocument/2006/relationships/hyperlink" Target="https://www.eiseverywhere.com/ehome/318482" TargetMode="External"/><Relationship Id="rId14" Type="http://schemas.openxmlformats.org/officeDocument/2006/relationships/hyperlink" Target="https://www.youtube.com/" TargetMode="External"/><Relationship Id="rId5" Type="http://schemas.openxmlformats.org/officeDocument/2006/relationships/hyperlink" Target="http://elcamino.flexreporter.com/app/login.php?msg=mustLogin" TargetMode="External"/><Relationship Id="rId6" Type="http://schemas.openxmlformats.org/officeDocument/2006/relationships/hyperlink" Target="http://ccconlineed.org/wp-content/uploads/2015/11/OEI_Rubric_Edited-ACC.pdf" TargetMode="External"/><Relationship Id="rId7" Type="http://schemas.openxmlformats.org/officeDocument/2006/relationships/hyperlink" Target="https://ccconlineed.instructure.com/courses/770" TargetMode="External"/><Relationship Id="rId8" Type="http://schemas.openxmlformats.org/officeDocument/2006/relationships/hyperlink" Target="http://onlineteachingconference.org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intelecomonline.net/Default.aspx" TargetMode="External"/><Relationship Id="rId4" Type="http://schemas.openxmlformats.org/officeDocument/2006/relationships/hyperlink" Target="https://www.intelecomonline.net/Default.aspx" TargetMode="External"/><Relationship Id="rId5" Type="http://schemas.openxmlformats.org/officeDocument/2006/relationships/hyperlink" Target="https://searchcenter.intelecomonline.net/MyClips.aspx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x9QV97Z-xW5VvkR9GajdUDXWIfUt3JlYs7ejVSHYUpo/edit?usp=sharin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rive.google.com/file/d/13grLZNLE27l8m0BxVWrOzFlai2RdzE2A/view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atalog.onlinenetworkofeducators.org/courses/intro2canvas-sp2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document/d/1jFKHnlXUcekDu7uml1GQ71dPTtDWQCy0MKwbAKM10gE/edit" TargetMode="External"/><Relationship Id="rId4" Type="http://schemas.openxmlformats.org/officeDocument/2006/relationships/hyperlink" Target="https://docs.google.com/document/d/1dYtvOq4LXSlrzXHu9eERgWbseohLUCBDiBlvK8Cl5Ks/edit" TargetMode="External"/><Relationship Id="rId5" Type="http://schemas.openxmlformats.org/officeDocument/2006/relationships/hyperlink" Target="http://ccconlineed.org/wp-content/uploads/2015/11/OEI_Rubric_Edited-ACC.pdf" TargetMode="External"/><Relationship Id="rId6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document/d/1PUWqWWv1HoHjevJVIG-b8bjn2FHN3_P1b1OUwVA5LdY/edit?usp=sharing" TargetMode="External"/><Relationship Id="rId4" Type="http://schemas.openxmlformats.org/officeDocument/2006/relationships/hyperlink" Target="http://www.wlac.edu/online/handbook.asp#defin" TargetMode="External"/><Relationship Id="rId5" Type="http://schemas.openxmlformats.org/officeDocument/2006/relationships/hyperlink" Target="http://online.pasadena.edu/faculty/hb/handbook/" TargetMode="External"/><Relationship Id="rId6" Type="http://schemas.openxmlformats.org/officeDocument/2006/relationships/hyperlink" Target="https://www.glendale.edu/class-schedule/distance-education/de-faculty-center/distance-education-handbook-2018-2019" TargetMode="External"/><Relationship Id="rId7" Type="http://schemas.openxmlformats.org/officeDocument/2006/relationships/hyperlink" Target="https://www.venturacollege.edu/sites/default/files/files/online-services/Distance_Ed/DECommittee/vc_distance_education_handbook_for_faculty_approved_april_2016.pd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8883" y="0"/>
            <a:ext cx="2426226" cy="313982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type="ctrTitle"/>
          </p:nvPr>
        </p:nvSpPr>
        <p:spPr>
          <a:xfrm>
            <a:off x="311696" y="15225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DEAC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612075"/>
            <a:ext cx="8520600" cy="119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Distance Education Advisory Committee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Tuesday September 11, 2018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First Fridays with @one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Byte Sized Canvas with @one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Flex with El Camino College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OEI Rubric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OEI Course Design Guide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8"/>
              </a:rPr>
              <a:t>OTC Conference 2019  Anaheim, CA June 17-19, 2019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9"/>
              </a:rPr>
              <a:t>WCET Conference October 23-25, 2018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10"/>
              </a:rPr>
              <a:t>Technology in Education Conference with CSUDH October 16, 2018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11"/>
              </a:rPr>
              <a:t>Previous meeting notes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12"/>
              </a:rPr>
              <a:t>AdHoc Notes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Captioning Resources: </a:t>
            </a:r>
            <a:r>
              <a:rPr lang="en" u="sng">
                <a:solidFill>
                  <a:schemeClr val="hlink"/>
                </a:solidFill>
                <a:hlinkClick r:id="rId13"/>
              </a:rPr>
              <a:t>3cMedia</a:t>
            </a:r>
            <a:r>
              <a:rPr lang="en"/>
              <a:t> and </a:t>
            </a:r>
            <a:r>
              <a:rPr lang="en" u="sng">
                <a:solidFill>
                  <a:schemeClr val="hlink"/>
                </a:solidFill>
                <a:hlinkClick r:id="rId14"/>
              </a:rPr>
              <a:t>YouTube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 for already captioned videos</a:t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1F497D"/>
                </a:solidFill>
              </a:rPr>
              <a:t>Search and save videos that you can utilize in your courses based on the subject matter being covered.</a:t>
            </a:r>
            <a:endParaRPr sz="1400">
              <a:solidFill>
                <a:srgbClr val="1F497D"/>
              </a:solidFill>
            </a:endParaRPr>
          </a:p>
          <a:p>
            <a:pPr indent="-298450" lvl="0" marL="457200" rtl="0" algn="l">
              <a:spcBef>
                <a:spcPts val="1600"/>
              </a:spcBef>
              <a:spcAft>
                <a:spcPts val="0"/>
              </a:spcAft>
              <a:buClr>
                <a:srgbClr val="1F497D"/>
              </a:buClr>
              <a:buSzPts val="1100"/>
              <a:buChar char="●"/>
            </a:pPr>
            <a:r>
              <a:rPr lang="en" sz="1100">
                <a:solidFill>
                  <a:srgbClr val="1F497D"/>
                </a:solidFill>
              </a:rPr>
              <a:t>Intelicom Resource Network is a website that has videos that are already captioned in myriad of subjects. One would create an account </a:t>
            </a:r>
            <a:r>
              <a:rPr b="1" lang="en" sz="1100" u="sng">
                <a:solidFill>
                  <a:srgbClr val="1F497D"/>
                </a:solidFill>
              </a:rPr>
              <a:t>AFTER</a:t>
            </a:r>
            <a:r>
              <a:rPr lang="en" sz="1100">
                <a:solidFill>
                  <a:srgbClr val="1F497D"/>
                </a:solidFill>
              </a:rPr>
              <a:t> logging in with the below credentials.</a:t>
            </a:r>
            <a:endParaRPr sz="1100">
              <a:solidFill>
                <a:srgbClr val="1F497D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https://www.intelecomonline.net/Default.aspx</a:t>
            </a:r>
            <a:endParaRPr sz="1100" u="sng">
              <a:solidFill>
                <a:schemeClr val="hlink"/>
              </a:solidFill>
              <a:hlinkClick r:id="rId4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100"/>
              <a:buChar char="○"/>
            </a:pPr>
            <a:r>
              <a:rPr lang="en" sz="1100">
                <a:solidFill>
                  <a:srgbClr val="1F497D"/>
                </a:solidFill>
              </a:rPr>
              <a:t>Click on </a:t>
            </a:r>
            <a:r>
              <a:rPr b="1" lang="en" sz="1100">
                <a:solidFill>
                  <a:srgbClr val="1F497D"/>
                </a:solidFill>
              </a:rPr>
              <a:t>Log-In</a:t>
            </a:r>
            <a:endParaRPr b="1" sz="1100">
              <a:solidFill>
                <a:srgbClr val="1F497D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100"/>
              <a:buChar char="○"/>
            </a:pPr>
            <a:r>
              <a:rPr lang="en" sz="1100">
                <a:solidFill>
                  <a:srgbClr val="1F497D"/>
                </a:solidFill>
              </a:rPr>
              <a:t>Username: </a:t>
            </a:r>
            <a:r>
              <a:rPr b="1" lang="en" sz="1100">
                <a:solidFill>
                  <a:srgbClr val="1F497D"/>
                </a:solidFill>
              </a:rPr>
              <a:t>Compton</a:t>
            </a:r>
            <a:endParaRPr b="1" sz="1100">
              <a:solidFill>
                <a:srgbClr val="1F497D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100"/>
              <a:buChar char="○"/>
            </a:pPr>
            <a:r>
              <a:rPr lang="en" sz="1100">
                <a:solidFill>
                  <a:srgbClr val="1F497D"/>
                </a:solidFill>
              </a:rPr>
              <a:t>Password:  </a:t>
            </a:r>
            <a:r>
              <a:rPr b="1" lang="en" sz="1100">
                <a:solidFill>
                  <a:srgbClr val="1F497D"/>
                </a:solidFill>
              </a:rPr>
              <a:t>Center</a:t>
            </a:r>
            <a:endParaRPr b="1" sz="1100">
              <a:solidFill>
                <a:srgbClr val="1F497D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100"/>
              <a:buChar char="○"/>
            </a:pPr>
            <a:r>
              <a:rPr lang="en" sz="1100">
                <a:solidFill>
                  <a:srgbClr val="1F497D"/>
                </a:solidFill>
              </a:rPr>
              <a:t>Click on</a:t>
            </a: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lang="en" sz="1100">
                <a:solidFill>
                  <a:srgbClr val="428BCA"/>
                </a:solidFill>
                <a:highlight>
                  <a:srgbClr val="FFFFFF"/>
                </a:highlight>
                <a:uFill>
                  <a:noFill/>
                </a:uFill>
                <a:latin typeface="Verdana"/>
                <a:ea typeface="Verdana"/>
                <a:cs typeface="Verdana"/>
                <a:sym typeface="Verdan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My Clips</a:t>
            </a: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100"/>
              <a:buChar char="○"/>
            </a:pPr>
            <a:r>
              <a:rPr b="1" lang="en" sz="1100">
                <a:solidFill>
                  <a:srgbClr val="1F497D"/>
                </a:solidFill>
              </a:rPr>
              <a:t>Create your own Account</a:t>
            </a:r>
            <a:endParaRPr b="1" sz="1100">
              <a:solidFill>
                <a:srgbClr val="1F497D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100"/>
              <a:buChar char="○"/>
            </a:pPr>
            <a:r>
              <a:rPr lang="en" sz="1100">
                <a:solidFill>
                  <a:srgbClr val="1F497D"/>
                </a:solidFill>
              </a:rPr>
              <a:t>Search and save videos accordingly</a:t>
            </a:r>
            <a:endParaRPr sz="1100">
              <a:solidFill>
                <a:srgbClr val="1F497D"/>
              </a:solidFill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1F497D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Meeting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Attendees</a:t>
            </a:r>
            <a:endParaRPr/>
          </a:p>
        </p:txBody>
      </p:sp>
      <p:sp>
        <p:nvSpPr>
          <p:cNvPr id="126" name="Google Shape;126;p2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Mandeda Uch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Andrei Yermakov 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Katherine March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Don Mason 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David Maruyama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Emma Adams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Mahbub Khan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Karla Coti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Syria Purdom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Roza Ekimyan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Kendal Radcliff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Malinni Roeun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Kent Schwitkis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Nikki Williams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Joan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Mohammed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Celia Valdez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en" sz="1100">
                <a:solidFill>
                  <a:srgbClr val="000000"/>
                </a:solidFill>
              </a:rPr>
              <a:t>Jasmine Phillips</a:t>
            </a:r>
            <a:endParaRPr sz="1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Meeting adjourned: 2pm</a:t>
            </a:r>
            <a:endParaRPr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CCC Zoom &amp; Agenda</a:t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Meeting was not recorded.</a:t>
            </a:r>
            <a:endParaRPr/>
          </a:p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Agenda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Action Items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091050"/>
            <a:ext cx="8520600" cy="38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Establish a note taker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Establish voting members of committee 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DSPS/ADA Rep- Trish B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Student Rep- ? 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 Affairs Rep Committee Co-Chair- Dr. Rodney Murray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Counseling Liaison- Vanessa H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Division 1 Rep- Kent 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Division 2 Rep- Mandida U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Division 3 Rep- Malini R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Student Services- Syria P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MIS- Andrei Y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Curriculum- Roza E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Faculty Coord. Committee Co-Chair-</a:t>
            </a:r>
            <a:r>
              <a:rPr lang="en" sz="1800">
                <a:solidFill>
                  <a:schemeClr val="dk1"/>
                </a:solidFill>
              </a:rPr>
              <a:t> Jasmine P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DECO</a:t>
            </a:r>
            <a:r>
              <a:rPr lang="en"/>
              <a:t> Updates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CVC +OEI+</a:t>
            </a:r>
            <a:r>
              <a:rPr lang="en"/>
              <a:t>CCCCO=Finish faster initiative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@One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Canvas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Consortium applications open in fall semester and are processed in spring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Consortium proctoring sites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Title 5: Regular and Effective = Regular and substantive contact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Instructor Preparedness to teach online -accordance with local contracts and policies.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New training in the works: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Training: Self paced 508/ADA ECC training complete by December 2018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Action Items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7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Currently: </a:t>
            </a:r>
            <a:r>
              <a:rPr lang="en"/>
              <a:t>Anyone with ECC certification who is currently teaching now at Compton, we will accept training certification through June 7, 2019.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June 7,2019: </a:t>
            </a:r>
            <a:r>
              <a:rPr lang="en"/>
              <a:t>Vote to recommend an adoption of the agreed upon certification process for online faculty and face-to-face faculty using the LMS: Proposal-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Distance Education Courses: (online and hybrid)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Faculty must finish the Canvas training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Faculty must finish the </a:t>
            </a:r>
            <a:r>
              <a:rPr lang="en" u="sng">
                <a:solidFill>
                  <a:schemeClr val="hlink"/>
                </a:solidFill>
                <a:hlinkClick r:id="rId3"/>
              </a:rPr>
              <a:t>Introduction to teaching and learning online</a:t>
            </a:r>
            <a:r>
              <a:rPr lang="en"/>
              <a:t>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Faculty must complete the Universal Design/ADA 508 training </a:t>
            </a:r>
            <a:endParaRPr/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</a:pPr>
            <a:r>
              <a:rPr lang="en"/>
              <a:t>Face-to-face: (traditional, web enhanced, flipped)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Faculty must finish the Canvas training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Faculty must complete the Universal Design/ADA 508 training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Action Items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7746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Vote to adopt initial peer review DE process for each new class assigned: Proposal-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Area Dean, Division Chair, DE coordinator, and a faculty in your division that has taught online will peer review the online class in advance in accordance with state standards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Recommendations will be given at that time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is not a formal evaluation, this is only a distance education class peer review prior to beginning of the course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Vote to adopt continual peer review DE process: Proposal timeframe-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Distance education classes be reviewed every 3 years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OEI Rubric</a:t>
            </a:r>
            <a:endParaRPr/>
          </a:p>
        </p:txBody>
      </p:sp>
      <p:sp>
        <p:nvSpPr>
          <p:cNvPr id="94" name="Google Shape;94;p19"/>
          <p:cNvSpPr txBox="1"/>
          <p:nvPr>
            <p:ph idx="1" type="subTitle"/>
          </p:nvPr>
        </p:nvSpPr>
        <p:spPr>
          <a:xfrm>
            <a:off x="265500" y="2571750"/>
            <a:ext cx="4045200" cy="19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Course Checklist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Rubric Uses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ECC has already adopted the OEI Rubric.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Needs official </a:t>
            </a:r>
            <a:r>
              <a:rPr lang="en"/>
              <a:t>recommendation</a:t>
            </a:r>
            <a:r>
              <a:rPr lang="en"/>
              <a:t> to senate for approval.</a:t>
            </a:r>
            <a:endParaRPr/>
          </a:p>
        </p:txBody>
      </p:sp>
      <p:sp>
        <p:nvSpPr>
          <p:cNvPr id="95" name="Google Shape;95;p1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9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76725" y="724075"/>
            <a:ext cx="4162527" cy="369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Distance Education Handbook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first section and respond with changes.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Compton Distance Education Handbook Link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Sample DE Handbooks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West La Handbook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PCC Handbook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6"/>
              </a:rPr>
              <a:t>GCC Handbook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7"/>
              </a:rPr>
              <a:t>Ventura Handbook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/>
              <a:t>Formal recommendations to vote on at next meeting</a:t>
            </a:r>
            <a:endParaRPr/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</a:pPr>
            <a:r>
              <a:rPr lang="en"/>
              <a:t>OEI rubric adoption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Training </a:t>
            </a:r>
            <a:r>
              <a:rPr lang="en"/>
              <a:t>adoption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Handbook policy additions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Suggestions: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Incorporate online voting so that members utilizing CCCConfer can vote.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 votes were taken at this meeting for this reason. 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Voting will commence upon next meeting via online voting to approve recommendations for senate.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BA075100CCC2439C6C59EBD870AD93" ma:contentTypeVersion="15" ma:contentTypeDescription="Create a new document." ma:contentTypeScope="" ma:versionID="18bf43e84084a961ae90c8033218ef5d">
  <xsd:schema xmlns:xsd="http://www.w3.org/2001/XMLSchema" xmlns:xs="http://www.w3.org/2001/XMLSchema" xmlns:p="http://schemas.microsoft.com/office/2006/metadata/properties" xmlns:ns2="0fdf87a7-f9cf-4586-b3f6-a593b3fb8cb6" xmlns:ns3="b1b3ff20-403c-4f54-9938-a1f560f1863e" targetNamespace="http://schemas.microsoft.com/office/2006/metadata/properties" ma:root="true" ma:fieldsID="bbb6cff70591390ba8162b171a3ef820" ns2:_="" ns3:_="">
    <xsd:import namespace="0fdf87a7-f9cf-4586-b3f6-a593b3fb8cb6"/>
    <xsd:import namespace="b1b3ff20-403c-4f54-9938-a1f560f186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f87a7-f9cf-4586-b3f6-a593b3fb8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4091207-ce1c-4ccc-a85f-94e969b489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b3ff20-403c-4f54-9938-a1f560f186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fe34f9-5592-44fb-a6db-3a1503b25e47}" ma:internalName="TaxCatchAll" ma:showField="CatchAllData" ma:web="b1b3ff20-403c-4f54-9938-a1f560f186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b3ff20-403c-4f54-9938-a1f560f1863e" xsi:nil="true"/>
    <lcf76f155ced4ddcb4097134ff3c332f xmlns="0fdf87a7-f9cf-4586-b3f6-a593b3fb8cb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45B6101-E0C9-46C7-8637-79D99E98DE93}"/>
</file>

<file path=customXml/itemProps2.xml><?xml version="1.0" encoding="utf-8"?>
<ds:datastoreItem xmlns:ds="http://schemas.openxmlformats.org/officeDocument/2006/customXml" ds:itemID="{8A64AB60-D931-4D5D-9E4F-71B7F7340C11}"/>
</file>

<file path=customXml/itemProps3.xml><?xml version="1.0" encoding="utf-8"?>
<ds:datastoreItem xmlns:ds="http://schemas.openxmlformats.org/officeDocument/2006/customXml" ds:itemID="{3B5D89BE-7FAD-4AD8-A784-11E8F81597BA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0x01010069BA075100CCC2439C6C59EBD870AD93</vt:lpwstr>
  </property>
</Properties>
</file>